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6" r:id="rId2"/>
    <p:sldId id="257" r:id="rId3"/>
    <p:sldId id="279" r:id="rId4"/>
    <p:sldId id="280" r:id="rId5"/>
    <p:sldId id="281" r:id="rId6"/>
    <p:sldId id="258" r:id="rId7"/>
    <p:sldId id="260" r:id="rId8"/>
    <p:sldId id="261" r:id="rId9"/>
    <p:sldId id="262" r:id="rId10"/>
    <p:sldId id="263" r:id="rId11"/>
    <p:sldId id="264" r:id="rId12"/>
    <p:sldId id="265" r:id="rId13"/>
    <p:sldId id="266" r:id="rId14"/>
    <p:sldId id="267" r:id="rId15"/>
    <p:sldId id="268" r:id="rId16"/>
    <p:sldId id="276" r:id="rId17"/>
    <p:sldId id="269" r:id="rId18"/>
    <p:sldId id="277" r:id="rId19"/>
    <p:sldId id="270" r:id="rId20"/>
    <p:sldId id="271" r:id="rId21"/>
    <p:sldId id="272" r:id="rId22"/>
    <p:sldId id="273" r:id="rId23"/>
    <p:sldId id="274" r:id="rId24"/>
    <p:sldId id="278"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4" d="100"/>
          <a:sy n="84" d="100"/>
        </p:scale>
        <p:origin x="96" y="1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BB2EF3-3382-4B2A-AE38-E32DEFE42BDA}" type="datetimeFigureOut">
              <a:rPr lang="fr-FR" smtClean="0"/>
              <a:t>10/07/2021</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8AB4EE-3EB5-4CBD-96C3-3382A94D3325}" type="slidenum">
              <a:rPr lang="fr-FR" smtClean="0"/>
              <a:t>‹#›</a:t>
            </a:fld>
            <a:endParaRPr lang="fr-FR"/>
          </a:p>
        </p:txBody>
      </p:sp>
    </p:spTree>
    <p:extLst>
      <p:ext uri="{BB962C8B-B14F-4D97-AF65-F5344CB8AC3E}">
        <p14:creationId xmlns:p14="http://schemas.microsoft.com/office/powerpoint/2010/main" val="2783738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364D18C-C43C-430F-836B-1D0DE60646AB}" type="datetime1">
              <a:rPr lang="fr-FR" smtClean="0"/>
              <a:t>10/07/2021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B2E224B-AC32-48C5-8CF9-F0C1876B232A}" type="slidenum">
              <a:rPr lang="fr-FR" smtClean="0"/>
              <a:t>‹#›</a:t>
            </a:fld>
            <a:endParaRPr lang="fr-FR"/>
          </a:p>
        </p:txBody>
      </p:sp>
    </p:spTree>
    <p:extLst>
      <p:ext uri="{BB962C8B-B14F-4D97-AF65-F5344CB8AC3E}">
        <p14:creationId xmlns:p14="http://schemas.microsoft.com/office/powerpoint/2010/main" val="1455469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DB5FF54-CD3F-4426-96BD-F22309A14B04}" type="datetime1">
              <a:rPr lang="fr-FR" smtClean="0"/>
              <a:t>10/07/2021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B2E224B-AC32-48C5-8CF9-F0C1876B232A}" type="slidenum">
              <a:rPr lang="fr-FR" smtClean="0"/>
              <a:t>‹#›</a:t>
            </a:fld>
            <a:endParaRPr lang="fr-FR"/>
          </a:p>
        </p:txBody>
      </p:sp>
    </p:spTree>
    <p:extLst>
      <p:ext uri="{BB962C8B-B14F-4D97-AF65-F5344CB8AC3E}">
        <p14:creationId xmlns:p14="http://schemas.microsoft.com/office/powerpoint/2010/main" val="2290602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F2E1DD3-745C-41C9-933B-687EB7A9715E}" type="datetime1">
              <a:rPr lang="fr-FR" smtClean="0"/>
              <a:t>10/07/2021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B2E224B-AC32-48C5-8CF9-F0C1876B232A}" type="slidenum">
              <a:rPr lang="fr-FR" smtClean="0"/>
              <a:t>‹#›</a:t>
            </a:fld>
            <a:endParaRPr lang="fr-FR"/>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847878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AD565D3-96C1-4AC0-B96E-854F8EA9F79D}" type="datetime1">
              <a:rPr lang="fr-FR" smtClean="0"/>
              <a:t>10/07/2021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B2E224B-AC32-48C5-8CF9-F0C1876B232A}" type="slidenum">
              <a:rPr lang="fr-FR" smtClean="0"/>
              <a:t>‹#›</a:t>
            </a:fld>
            <a:endParaRPr lang="fr-FR"/>
          </a:p>
        </p:txBody>
      </p:sp>
    </p:spTree>
    <p:extLst>
      <p:ext uri="{BB962C8B-B14F-4D97-AF65-F5344CB8AC3E}">
        <p14:creationId xmlns:p14="http://schemas.microsoft.com/office/powerpoint/2010/main" val="10401741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8E19D00-CA35-44B7-9C54-873DC105C138}" type="datetime1">
              <a:rPr lang="fr-FR" smtClean="0"/>
              <a:t>10/07/2021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B2E224B-AC32-48C5-8CF9-F0C1876B232A}" type="slidenum">
              <a:rPr lang="fr-FR" smtClean="0"/>
              <a:t>‹#›</a:t>
            </a:fld>
            <a:endParaRPr lang="fr-F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411022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2335F5-2C66-4960-BBE6-68F7A38439E2}" type="datetime1">
              <a:rPr lang="fr-FR" smtClean="0"/>
              <a:t>10/07/2021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B2E224B-AC32-48C5-8CF9-F0C1876B232A}" type="slidenum">
              <a:rPr lang="fr-FR" smtClean="0"/>
              <a:t>‹#›</a:t>
            </a:fld>
            <a:endParaRPr lang="fr-FR"/>
          </a:p>
        </p:txBody>
      </p:sp>
    </p:spTree>
    <p:extLst>
      <p:ext uri="{BB962C8B-B14F-4D97-AF65-F5344CB8AC3E}">
        <p14:creationId xmlns:p14="http://schemas.microsoft.com/office/powerpoint/2010/main" val="28034699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4A451F-88F8-4D0D-8F34-97B68F9AD0B8}" type="datetime1">
              <a:rPr lang="fr-FR" smtClean="0"/>
              <a:t>10/07/2021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B2E224B-AC32-48C5-8CF9-F0C1876B232A}" type="slidenum">
              <a:rPr lang="fr-FR" smtClean="0"/>
              <a:t>‹#›</a:t>
            </a:fld>
            <a:endParaRPr lang="fr-FR"/>
          </a:p>
        </p:txBody>
      </p:sp>
    </p:spTree>
    <p:extLst>
      <p:ext uri="{BB962C8B-B14F-4D97-AF65-F5344CB8AC3E}">
        <p14:creationId xmlns:p14="http://schemas.microsoft.com/office/powerpoint/2010/main" val="41126767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EE605E-38D6-48CE-A909-06436679C9AF}" type="datetime1">
              <a:rPr lang="fr-FR" smtClean="0"/>
              <a:t>10/07/2021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B2E224B-AC32-48C5-8CF9-F0C1876B232A}" type="slidenum">
              <a:rPr lang="fr-FR" smtClean="0"/>
              <a:t>‹#›</a:t>
            </a:fld>
            <a:endParaRPr lang="fr-FR"/>
          </a:p>
        </p:txBody>
      </p:sp>
    </p:spTree>
    <p:extLst>
      <p:ext uri="{BB962C8B-B14F-4D97-AF65-F5344CB8AC3E}">
        <p14:creationId xmlns:p14="http://schemas.microsoft.com/office/powerpoint/2010/main" val="477422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B10121-6002-486A-83C7-698194D7E5FD}" type="datetime1">
              <a:rPr lang="fr-FR" smtClean="0"/>
              <a:t>10/07/2021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B2E224B-AC32-48C5-8CF9-F0C1876B232A}" type="slidenum">
              <a:rPr lang="fr-FR" smtClean="0"/>
              <a:t>‹#›</a:t>
            </a:fld>
            <a:endParaRPr lang="fr-FR"/>
          </a:p>
        </p:txBody>
      </p:sp>
    </p:spTree>
    <p:extLst>
      <p:ext uri="{BB962C8B-B14F-4D97-AF65-F5344CB8AC3E}">
        <p14:creationId xmlns:p14="http://schemas.microsoft.com/office/powerpoint/2010/main" val="1175983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2C3FBAF-9CF7-4A6E-9E21-76E327928EE6}" type="datetime1">
              <a:rPr lang="fr-FR" smtClean="0"/>
              <a:t>10/07/2021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B2E224B-AC32-48C5-8CF9-F0C1876B232A}" type="slidenum">
              <a:rPr lang="fr-FR" smtClean="0"/>
              <a:t>‹#›</a:t>
            </a:fld>
            <a:endParaRPr lang="fr-FR"/>
          </a:p>
        </p:txBody>
      </p:sp>
    </p:spTree>
    <p:extLst>
      <p:ext uri="{BB962C8B-B14F-4D97-AF65-F5344CB8AC3E}">
        <p14:creationId xmlns:p14="http://schemas.microsoft.com/office/powerpoint/2010/main" val="2520833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04EE300-613B-4DB3-951C-6D13633BCA81}" type="datetime1">
              <a:rPr lang="fr-FR" smtClean="0"/>
              <a:t>10/07/2021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B2E224B-AC32-48C5-8CF9-F0C1876B232A}" type="slidenum">
              <a:rPr lang="fr-FR" smtClean="0"/>
              <a:t>‹#›</a:t>
            </a:fld>
            <a:endParaRPr lang="fr-FR"/>
          </a:p>
        </p:txBody>
      </p:sp>
    </p:spTree>
    <p:extLst>
      <p:ext uri="{BB962C8B-B14F-4D97-AF65-F5344CB8AC3E}">
        <p14:creationId xmlns:p14="http://schemas.microsoft.com/office/powerpoint/2010/main" val="1959802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B26C655-3CDA-4846-8458-D4ED7F7C0422}" type="datetime1">
              <a:rPr lang="fr-FR" smtClean="0"/>
              <a:t>10/07/2021</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6B2E224B-AC32-48C5-8CF9-F0C1876B232A}" type="slidenum">
              <a:rPr lang="fr-FR" smtClean="0"/>
              <a:t>‹#›</a:t>
            </a:fld>
            <a:endParaRPr lang="fr-FR"/>
          </a:p>
        </p:txBody>
      </p:sp>
    </p:spTree>
    <p:extLst>
      <p:ext uri="{BB962C8B-B14F-4D97-AF65-F5344CB8AC3E}">
        <p14:creationId xmlns:p14="http://schemas.microsoft.com/office/powerpoint/2010/main" val="320231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A7B7AF7-DB04-4553-ABBB-97E41513D3A1}" type="datetime1">
              <a:rPr lang="fr-FR" smtClean="0"/>
              <a:t>10/07/2021</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6B2E224B-AC32-48C5-8CF9-F0C1876B232A}" type="slidenum">
              <a:rPr lang="fr-FR" smtClean="0"/>
              <a:t>‹#›</a:t>
            </a:fld>
            <a:endParaRPr lang="fr-FR"/>
          </a:p>
        </p:txBody>
      </p:sp>
    </p:spTree>
    <p:extLst>
      <p:ext uri="{BB962C8B-B14F-4D97-AF65-F5344CB8AC3E}">
        <p14:creationId xmlns:p14="http://schemas.microsoft.com/office/powerpoint/2010/main" val="4218309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0E9162-5BAD-4225-8408-AA9BF5332006}" type="datetime1">
              <a:rPr lang="fr-FR" smtClean="0"/>
              <a:t>10/07/2021</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6B2E224B-AC32-48C5-8CF9-F0C1876B232A}" type="slidenum">
              <a:rPr lang="fr-FR" smtClean="0"/>
              <a:t>‹#›</a:t>
            </a:fld>
            <a:endParaRPr lang="fr-FR"/>
          </a:p>
        </p:txBody>
      </p:sp>
    </p:spTree>
    <p:extLst>
      <p:ext uri="{BB962C8B-B14F-4D97-AF65-F5344CB8AC3E}">
        <p14:creationId xmlns:p14="http://schemas.microsoft.com/office/powerpoint/2010/main" val="1115393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8BC22E8-AA0D-4BDB-BD20-87DECE006C6C}" type="datetime1">
              <a:rPr lang="fr-FR" smtClean="0"/>
              <a:t>10/07/2021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B2E224B-AC32-48C5-8CF9-F0C1876B232A}" type="slidenum">
              <a:rPr lang="fr-FR" smtClean="0"/>
              <a:t>‹#›</a:t>
            </a:fld>
            <a:endParaRPr lang="fr-FR"/>
          </a:p>
        </p:txBody>
      </p:sp>
    </p:spTree>
    <p:extLst>
      <p:ext uri="{BB962C8B-B14F-4D97-AF65-F5344CB8AC3E}">
        <p14:creationId xmlns:p14="http://schemas.microsoft.com/office/powerpoint/2010/main" val="1100172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E3EC778-6362-4912-80A1-3FA09C4A7735}" type="datetime1">
              <a:rPr lang="fr-FR" smtClean="0"/>
              <a:t>10/07/2021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B2E224B-AC32-48C5-8CF9-F0C1876B232A}" type="slidenum">
              <a:rPr lang="fr-FR" smtClean="0"/>
              <a:t>‹#›</a:t>
            </a:fld>
            <a:endParaRPr lang="fr-FR"/>
          </a:p>
        </p:txBody>
      </p:sp>
    </p:spTree>
    <p:extLst>
      <p:ext uri="{BB962C8B-B14F-4D97-AF65-F5344CB8AC3E}">
        <p14:creationId xmlns:p14="http://schemas.microsoft.com/office/powerpoint/2010/main" val="11104493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33429D4-5497-4D34-BD68-D4CAB4F846A3}" type="datetime1">
              <a:rPr lang="fr-FR" smtClean="0"/>
              <a:t>10/07/2021</a:t>
            </a:fld>
            <a:endParaRPr lang="fr-F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B2E224B-AC32-48C5-8CF9-F0C1876B232A}" type="slidenum">
              <a:rPr lang="fr-FR" smtClean="0"/>
              <a:t>‹#›</a:t>
            </a:fld>
            <a:endParaRPr lang="fr-FR"/>
          </a:p>
        </p:txBody>
      </p:sp>
    </p:spTree>
    <p:extLst>
      <p:ext uri="{BB962C8B-B14F-4D97-AF65-F5344CB8AC3E}">
        <p14:creationId xmlns:p14="http://schemas.microsoft.com/office/powerpoint/2010/main" val="3934625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8308" y="1515290"/>
            <a:ext cx="9379131" cy="2534195"/>
          </a:xfrm>
        </p:spPr>
        <p:txBody>
          <a:bodyPr/>
          <a:lstStyle/>
          <a:p>
            <a:pPr algn="ctr"/>
            <a:r>
              <a:rPr lang="fr-FR" sz="4800" dirty="0"/>
              <a:t>Conception et réalisation d’un site web pour un restaurant</a:t>
            </a:r>
            <a:r>
              <a:rPr lang="fr-FR" dirty="0"/>
              <a:t/>
            </a:r>
            <a:br>
              <a:rPr lang="fr-FR" dirty="0"/>
            </a:br>
            <a:endParaRPr lang="fr-FR" dirty="0"/>
          </a:p>
        </p:txBody>
      </p:sp>
      <p:sp>
        <p:nvSpPr>
          <p:cNvPr id="3" name="Subtitle 2"/>
          <p:cNvSpPr>
            <a:spLocks noGrp="1"/>
          </p:cNvSpPr>
          <p:nvPr>
            <p:ph type="subTitle" idx="1"/>
          </p:nvPr>
        </p:nvSpPr>
        <p:spPr>
          <a:xfrm>
            <a:off x="783771" y="3213463"/>
            <a:ext cx="8490232" cy="3454038"/>
          </a:xfrm>
        </p:spPr>
        <p:txBody>
          <a:bodyPr>
            <a:normAutofit lnSpcReduction="10000"/>
          </a:bodyPr>
          <a:lstStyle/>
          <a:p>
            <a:endParaRPr lang="fr-FR" b="1" dirty="0">
              <a:solidFill>
                <a:schemeClr val="tx1"/>
              </a:solidFill>
            </a:endParaRPr>
          </a:p>
          <a:p>
            <a:pPr algn="l"/>
            <a:r>
              <a:rPr lang="fr-FR" b="1" dirty="0">
                <a:solidFill>
                  <a:schemeClr val="tx1"/>
                </a:solidFill>
                <a:effectLst>
                  <a:outerShdw blurRad="38100" dist="38100" dir="2700000" algn="tl">
                    <a:srgbClr val="000000">
                      <a:alpha val="43137"/>
                    </a:srgbClr>
                  </a:outerShdw>
                </a:effectLst>
              </a:rPr>
              <a:t>Président du jury : </a:t>
            </a:r>
            <a:r>
              <a:rPr lang="fr-FR" b="1" dirty="0">
                <a:solidFill>
                  <a:schemeClr val="tx1"/>
                </a:solidFill>
              </a:rPr>
              <a:t>Mr </a:t>
            </a:r>
            <a:r>
              <a:rPr lang="fr-FR" b="1" dirty="0" err="1">
                <a:solidFill>
                  <a:schemeClr val="tx1"/>
                </a:solidFill>
              </a:rPr>
              <a:t>Soualah</a:t>
            </a:r>
            <a:endParaRPr lang="fr-FR" b="1" dirty="0">
              <a:solidFill>
                <a:schemeClr val="tx1"/>
              </a:solidFill>
            </a:endParaRPr>
          </a:p>
          <a:p>
            <a:pPr algn="l"/>
            <a:r>
              <a:rPr lang="fr-FR" b="1" dirty="0">
                <a:solidFill>
                  <a:schemeClr val="tx1"/>
                </a:solidFill>
              </a:rPr>
              <a:t>Encadré par </a:t>
            </a:r>
            <a:r>
              <a:rPr lang="fr-FR" b="1" u="sng" dirty="0">
                <a:solidFill>
                  <a:schemeClr val="tx1"/>
                </a:solidFill>
              </a:rPr>
              <a:t>:</a:t>
            </a:r>
            <a:r>
              <a:rPr lang="fr-FR" b="1" dirty="0">
                <a:solidFill>
                  <a:schemeClr val="tx1"/>
                </a:solidFill>
              </a:rPr>
              <a:t> Mme </a:t>
            </a:r>
            <a:r>
              <a:rPr lang="fr-FR" b="1" dirty="0" err="1">
                <a:solidFill>
                  <a:schemeClr val="tx1"/>
                </a:solidFill>
              </a:rPr>
              <a:t>Bentayeb</a:t>
            </a:r>
            <a:endParaRPr lang="fr-FR" b="1" dirty="0">
              <a:solidFill>
                <a:schemeClr val="tx1"/>
              </a:solidFill>
            </a:endParaRPr>
          </a:p>
          <a:p>
            <a:pPr algn="l"/>
            <a:endParaRPr lang="fr-FR" b="1" dirty="0">
              <a:solidFill>
                <a:schemeClr val="tx1"/>
              </a:solidFill>
            </a:endParaRPr>
          </a:p>
          <a:p>
            <a:pPr algn="l"/>
            <a:r>
              <a:rPr lang="fr-FR" b="1" dirty="0">
                <a:solidFill>
                  <a:schemeClr val="tx1"/>
                </a:solidFill>
              </a:rPr>
              <a:t>Présenté par : </a:t>
            </a:r>
          </a:p>
          <a:p>
            <a:pPr algn="l"/>
            <a:r>
              <a:rPr lang="fr-FR" b="1" dirty="0">
                <a:solidFill>
                  <a:schemeClr val="tx1"/>
                </a:solidFill>
              </a:rPr>
              <a:t> </a:t>
            </a:r>
            <a:r>
              <a:rPr lang="fr-FR" b="1" dirty="0" err="1">
                <a:solidFill>
                  <a:schemeClr val="tx1"/>
                </a:solidFill>
              </a:rPr>
              <a:t>Boukhari</a:t>
            </a:r>
            <a:r>
              <a:rPr lang="fr-FR" b="1" dirty="0">
                <a:solidFill>
                  <a:schemeClr val="tx1"/>
                </a:solidFill>
              </a:rPr>
              <a:t> </a:t>
            </a:r>
            <a:r>
              <a:rPr lang="fr-FR" b="1" dirty="0" err="1">
                <a:solidFill>
                  <a:schemeClr val="tx1"/>
                </a:solidFill>
              </a:rPr>
              <a:t>Redha</a:t>
            </a:r>
            <a:endParaRPr lang="fr-FR" b="1" dirty="0">
              <a:solidFill>
                <a:schemeClr val="tx1"/>
              </a:solidFill>
            </a:endParaRPr>
          </a:p>
          <a:p>
            <a:pPr algn="l"/>
            <a:r>
              <a:rPr lang="fr-FR" b="1" dirty="0">
                <a:solidFill>
                  <a:schemeClr val="tx1"/>
                </a:solidFill>
              </a:rPr>
              <a:t> </a:t>
            </a:r>
            <a:r>
              <a:rPr lang="fr-FR" b="1" dirty="0" err="1">
                <a:solidFill>
                  <a:schemeClr val="tx1"/>
                </a:solidFill>
              </a:rPr>
              <a:t>Boudjemia</a:t>
            </a:r>
            <a:r>
              <a:rPr lang="fr-FR" b="1" dirty="0">
                <a:solidFill>
                  <a:schemeClr val="tx1"/>
                </a:solidFill>
              </a:rPr>
              <a:t> </a:t>
            </a:r>
            <a:r>
              <a:rPr lang="fr-FR" b="1" dirty="0" err="1">
                <a:solidFill>
                  <a:schemeClr val="tx1"/>
                </a:solidFill>
              </a:rPr>
              <a:t>Amayas</a:t>
            </a:r>
            <a:r>
              <a:rPr lang="fr-FR" b="1" dirty="0">
                <a:solidFill>
                  <a:schemeClr val="tx1"/>
                </a:solidFill>
              </a:rPr>
              <a:t> Amir</a:t>
            </a:r>
          </a:p>
          <a:p>
            <a:pPr algn="l"/>
            <a:r>
              <a:rPr lang="fr-FR" b="1" dirty="0">
                <a:solidFill>
                  <a:schemeClr val="tx1"/>
                </a:solidFill>
              </a:rPr>
              <a:t> </a:t>
            </a:r>
            <a:r>
              <a:rPr lang="fr-FR" b="1" dirty="0" err="1">
                <a:solidFill>
                  <a:schemeClr val="tx1"/>
                </a:solidFill>
              </a:rPr>
              <a:t>Maloum</a:t>
            </a:r>
            <a:r>
              <a:rPr lang="fr-FR" b="1" dirty="0">
                <a:solidFill>
                  <a:schemeClr val="tx1"/>
                </a:solidFill>
              </a:rPr>
              <a:t> Ahmed</a:t>
            </a:r>
          </a:p>
          <a:p>
            <a:pPr algn="l"/>
            <a:r>
              <a:rPr lang="fr-FR" b="1" dirty="0">
                <a:solidFill>
                  <a:schemeClr val="tx1"/>
                </a:solidFill>
              </a:rPr>
              <a:t> </a:t>
            </a:r>
            <a:r>
              <a:rPr lang="fr-FR" b="1" dirty="0" err="1">
                <a:solidFill>
                  <a:schemeClr val="tx1"/>
                </a:solidFill>
              </a:rPr>
              <a:t>Smail</a:t>
            </a:r>
            <a:r>
              <a:rPr lang="fr-FR" b="1" dirty="0">
                <a:solidFill>
                  <a:schemeClr val="tx1"/>
                </a:solidFill>
              </a:rPr>
              <a:t> </a:t>
            </a:r>
            <a:r>
              <a:rPr lang="fr-FR" b="1" dirty="0" err="1">
                <a:solidFill>
                  <a:schemeClr val="tx1"/>
                </a:solidFill>
              </a:rPr>
              <a:t>Zaky</a:t>
            </a:r>
            <a:endParaRPr lang="fr-FR" b="1" dirty="0">
              <a:solidFill>
                <a:schemeClr val="tx1"/>
              </a:solidFill>
            </a:endParaRPr>
          </a:p>
        </p:txBody>
      </p:sp>
      <p:sp>
        <p:nvSpPr>
          <p:cNvPr id="4" name="TextBox 3"/>
          <p:cNvSpPr txBox="1"/>
          <p:nvPr/>
        </p:nvSpPr>
        <p:spPr>
          <a:xfrm>
            <a:off x="9357899" y="5890085"/>
            <a:ext cx="1609725" cy="646331"/>
          </a:xfrm>
          <a:prstGeom prst="rect">
            <a:avLst/>
          </a:prstGeom>
          <a:noFill/>
        </p:spPr>
        <p:txBody>
          <a:bodyPr wrap="square" rtlCol="0">
            <a:spAutoFit/>
          </a:bodyPr>
          <a:lstStyle/>
          <a:p>
            <a:r>
              <a:rPr lang="fr-FR" b="1" dirty="0"/>
              <a:t>Promotion 2020/2021</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29618" y="0"/>
            <a:ext cx="1332966" cy="1382075"/>
          </a:xfrm>
          <a:prstGeom prst="rect">
            <a:avLst/>
          </a:prstGeom>
        </p:spPr>
      </p:pic>
      <p:sp>
        <p:nvSpPr>
          <p:cNvPr id="6" name="TextBox 5"/>
          <p:cNvSpPr txBox="1"/>
          <p:nvPr/>
        </p:nvSpPr>
        <p:spPr>
          <a:xfrm>
            <a:off x="2717073" y="1238291"/>
            <a:ext cx="5181600" cy="276999"/>
          </a:xfrm>
          <a:prstGeom prst="rect">
            <a:avLst/>
          </a:prstGeom>
          <a:noFill/>
        </p:spPr>
        <p:txBody>
          <a:bodyPr wrap="square" rtlCol="0">
            <a:spAutoFit/>
          </a:bodyPr>
          <a:lstStyle/>
          <a:p>
            <a:pPr algn="ctr"/>
            <a:r>
              <a:rPr lang="fr-FR" sz="1200" b="1" dirty="0"/>
              <a:t>Faculté de Génie Electrique et Informatique</a:t>
            </a:r>
          </a:p>
        </p:txBody>
      </p:sp>
      <p:sp>
        <p:nvSpPr>
          <p:cNvPr id="7" name="Slide Number Placeholder 6"/>
          <p:cNvSpPr>
            <a:spLocks noGrp="1"/>
          </p:cNvSpPr>
          <p:nvPr>
            <p:ph type="sldNum" sz="quarter" idx="12"/>
          </p:nvPr>
        </p:nvSpPr>
        <p:spPr>
          <a:xfrm>
            <a:off x="8590664" y="6030687"/>
            <a:ext cx="683339" cy="365125"/>
          </a:xfrm>
        </p:spPr>
        <p:txBody>
          <a:bodyPr/>
          <a:lstStyle/>
          <a:p>
            <a:fld id="{6B2E224B-AC32-48C5-8CF9-F0C1876B232A}" type="slidenum">
              <a:rPr lang="fr-FR" sz="3200" smtClean="0"/>
              <a:t>1</a:t>
            </a:fld>
            <a:endParaRPr lang="fr-FR" sz="3200" dirty="0"/>
          </a:p>
        </p:txBody>
      </p:sp>
    </p:spTree>
    <p:extLst>
      <p:ext uri="{BB962C8B-B14F-4D97-AF65-F5344CB8AC3E}">
        <p14:creationId xmlns:p14="http://schemas.microsoft.com/office/powerpoint/2010/main" val="40835841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84048"/>
            <a:ext cx="8596668" cy="722376"/>
          </a:xfrm>
        </p:spPr>
        <p:txBody>
          <a:bodyPr/>
          <a:lstStyle/>
          <a:p>
            <a:pPr algn="ctr"/>
            <a:r>
              <a:rPr lang="fr-FR" b="1" dirty="0"/>
              <a:t>Diagramme de contexte</a:t>
            </a:r>
          </a:p>
        </p:txBody>
      </p:sp>
      <p:pic>
        <p:nvPicPr>
          <p:cNvPr id="5" name="Content Placeholder 4"/>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4085" t="11644" r="30428" b="42586"/>
          <a:stretch/>
        </p:blipFill>
        <p:spPr>
          <a:xfrm>
            <a:off x="1020852" y="1750423"/>
            <a:ext cx="7909631" cy="3500142"/>
          </a:xfrm>
        </p:spPr>
      </p:pic>
      <p:sp>
        <p:nvSpPr>
          <p:cNvPr id="3" name="Slide Number Placeholder 2"/>
          <p:cNvSpPr>
            <a:spLocks noGrp="1"/>
          </p:cNvSpPr>
          <p:nvPr>
            <p:ph type="sldNum" sz="quarter" idx="12"/>
          </p:nvPr>
        </p:nvSpPr>
        <p:spPr/>
        <p:txBody>
          <a:bodyPr/>
          <a:lstStyle/>
          <a:p>
            <a:fld id="{6B2E224B-AC32-48C5-8CF9-F0C1876B232A}" type="slidenum">
              <a:rPr lang="fr-FR" sz="3200" smtClean="0"/>
              <a:t>10</a:t>
            </a:fld>
            <a:endParaRPr lang="fr-FR" sz="3200" dirty="0"/>
          </a:p>
        </p:txBody>
      </p:sp>
    </p:spTree>
    <p:extLst>
      <p:ext uri="{BB962C8B-B14F-4D97-AF65-F5344CB8AC3E}">
        <p14:creationId xmlns:p14="http://schemas.microsoft.com/office/powerpoint/2010/main" val="249111168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649" y="292608"/>
            <a:ext cx="9267825" cy="822960"/>
          </a:xfrm>
        </p:spPr>
        <p:txBody>
          <a:bodyPr/>
          <a:lstStyle/>
          <a:p>
            <a:pPr algn="ctr"/>
            <a:r>
              <a:rPr lang="fr-FR" b="1" dirty="0"/>
              <a:t>Diagramme de cas d’utilisation administrateur</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8825" t="9306" r="24138" b="23339"/>
          <a:stretch/>
        </p:blipFill>
        <p:spPr>
          <a:xfrm>
            <a:off x="320800" y="1024127"/>
            <a:ext cx="9362695" cy="5046559"/>
          </a:xfrm>
        </p:spPr>
      </p:pic>
      <p:sp>
        <p:nvSpPr>
          <p:cNvPr id="3" name="Slide Number Placeholder 2"/>
          <p:cNvSpPr>
            <a:spLocks noGrp="1"/>
          </p:cNvSpPr>
          <p:nvPr>
            <p:ph type="sldNum" sz="quarter" idx="12"/>
          </p:nvPr>
        </p:nvSpPr>
        <p:spPr/>
        <p:txBody>
          <a:bodyPr/>
          <a:lstStyle/>
          <a:p>
            <a:fld id="{6B2E224B-AC32-48C5-8CF9-F0C1876B232A}" type="slidenum">
              <a:rPr lang="fr-FR" sz="3200" smtClean="0"/>
              <a:t>11</a:t>
            </a:fld>
            <a:endParaRPr lang="fr-FR" sz="3200" dirty="0"/>
          </a:p>
        </p:txBody>
      </p:sp>
    </p:spTree>
    <p:extLst>
      <p:ext uri="{BB962C8B-B14F-4D97-AF65-F5344CB8AC3E}">
        <p14:creationId xmlns:p14="http://schemas.microsoft.com/office/powerpoint/2010/main" val="31133336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625" y="228601"/>
            <a:ext cx="9124950" cy="795528"/>
          </a:xfrm>
        </p:spPr>
        <p:txBody>
          <a:bodyPr/>
          <a:lstStyle/>
          <a:p>
            <a:pPr algn="ctr"/>
            <a:r>
              <a:rPr lang="fr-FR" b="1" dirty="0"/>
              <a:t>Diagramme de cas d’utilisation client</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8850" t="7769" r="20292" b="4389"/>
          <a:stretch/>
        </p:blipFill>
        <p:spPr>
          <a:xfrm>
            <a:off x="428625" y="788562"/>
            <a:ext cx="8872347" cy="5799261"/>
          </a:xfrm>
        </p:spPr>
      </p:pic>
      <p:sp>
        <p:nvSpPr>
          <p:cNvPr id="3" name="Slide Number Placeholder 2"/>
          <p:cNvSpPr>
            <a:spLocks noGrp="1"/>
          </p:cNvSpPr>
          <p:nvPr>
            <p:ph type="sldNum" sz="quarter" idx="12"/>
          </p:nvPr>
        </p:nvSpPr>
        <p:spPr>
          <a:xfrm>
            <a:off x="8656320" y="6139543"/>
            <a:ext cx="617682" cy="266944"/>
          </a:xfrm>
        </p:spPr>
        <p:txBody>
          <a:bodyPr/>
          <a:lstStyle/>
          <a:p>
            <a:fld id="{6B2E224B-AC32-48C5-8CF9-F0C1876B232A}" type="slidenum">
              <a:rPr lang="fr-FR" sz="3200" smtClean="0"/>
              <a:t>12</a:t>
            </a:fld>
            <a:endParaRPr lang="fr-FR" sz="3200" dirty="0"/>
          </a:p>
        </p:txBody>
      </p:sp>
    </p:spTree>
    <p:extLst>
      <p:ext uri="{BB962C8B-B14F-4D97-AF65-F5344CB8AC3E}">
        <p14:creationId xmlns:p14="http://schemas.microsoft.com/office/powerpoint/2010/main" val="346062121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20040"/>
            <a:ext cx="8596668" cy="731520"/>
          </a:xfrm>
        </p:spPr>
        <p:txBody>
          <a:bodyPr/>
          <a:lstStyle/>
          <a:p>
            <a:pPr algn="ctr"/>
            <a:r>
              <a:rPr lang="fr-FR" b="1" dirty="0"/>
              <a:t>Diagramme d’activité « ajouter produit »</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22912" t="9280" r="58094" b="26202"/>
          <a:stretch/>
        </p:blipFill>
        <p:spPr>
          <a:xfrm>
            <a:off x="2918458" y="950975"/>
            <a:ext cx="4114419" cy="5835980"/>
          </a:xfrm>
        </p:spPr>
      </p:pic>
      <p:sp>
        <p:nvSpPr>
          <p:cNvPr id="3" name="Slide Number Placeholder 2"/>
          <p:cNvSpPr>
            <a:spLocks noGrp="1"/>
          </p:cNvSpPr>
          <p:nvPr>
            <p:ph type="sldNum" sz="quarter" idx="12"/>
          </p:nvPr>
        </p:nvSpPr>
        <p:spPr/>
        <p:txBody>
          <a:bodyPr/>
          <a:lstStyle/>
          <a:p>
            <a:fld id="{6B2E224B-AC32-48C5-8CF9-F0C1876B232A}" type="slidenum">
              <a:rPr lang="fr-FR" sz="3200" smtClean="0"/>
              <a:t>13</a:t>
            </a:fld>
            <a:endParaRPr lang="fr-FR" sz="3200" dirty="0"/>
          </a:p>
        </p:txBody>
      </p:sp>
    </p:spTree>
    <p:extLst>
      <p:ext uri="{BB962C8B-B14F-4D97-AF65-F5344CB8AC3E}">
        <p14:creationId xmlns:p14="http://schemas.microsoft.com/office/powerpoint/2010/main" val="128874199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550" y="274320"/>
            <a:ext cx="9277350" cy="886968"/>
          </a:xfrm>
        </p:spPr>
        <p:txBody>
          <a:bodyPr/>
          <a:lstStyle/>
          <a:p>
            <a:pPr algn="ctr"/>
            <a:r>
              <a:rPr lang="fr-FR" b="1" dirty="0"/>
              <a:t>Diagramme de séquence  « ajouter produit »</a:t>
            </a: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5190" t="9612" r="27806" b="33518"/>
          <a:stretch/>
        </p:blipFill>
        <p:spPr>
          <a:xfrm>
            <a:off x="175521" y="1100441"/>
            <a:ext cx="9345408" cy="5001768"/>
          </a:xfrm>
        </p:spPr>
      </p:pic>
      <p:sp>
        <p:nvSpPr>
          <p:cNvPr id="3" name="Slide Number Placeholder 2"/>
          <p:cNvSpPr>
            <a:spLocks noGrp="1"/>
          </p:cNvSpPr>
          <p:nvPr>
            <p:ph type="sldNum" sz="quarter" idx="12"/>
          </p:nvPr>
        </p:nvSpPr>
        <p:spPr/>
        <p:txBody>
          <a:bodyPr/>
          <a:lstStyle/>
          <a:p>
            <a:fld id="{6B2E224B-AC32-48C5-8CF9-F0C1876B232A}" type="slidenum">
              <a:rPr lang="fr-FR" sz="3200" smtClean="0"/>
              <a:t>14</a:t>
            </a:fld>
            <a:endParaRPr lang="fr-FR" sz="3200" dirty="0"/>
          </a:p>
        </p:txBody>
      </p:sp>
    </p:spTree>
    <p:extLst>
      <p:ext uri="{BB962C8B-B14F-4D97-AF65-F5344CB8AC3E}">
        <p14:creationId xmlns:p14="http://schemas.microsoft.com/office/powerpoint/2010/main" val="185078801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19456"/>
            <a:ext cx="8596668" cy="731520"/>
          </a:xfrm>
        </p:spPr>
        <p:txBody>
          <a:bodyPr/>
          <a:lstStyle/>
          <a:p>
            <a:pPr algn="ctr"/>
            <a:r>
              <a:rPr lang="fr-FR" b="1" dirty="0"/>
              <a:t>Diagramme de classes</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2382" t="10035" r="35356" b="26829"/>
          <a:stretch/>
        </p:blipFill>
        <p:spPr>
          <a:xfrm>
            <a:off x="410373" y="832104"/>
            <a:ext cx="8874949" cy="5614416"/>
          </a:xfrm>
        </p:spPr>
      </p:pic>
      <p:sp>
        <p:nvSpPr>
          <p:cNvPr id="3" name="Slide Number Placeholder 2"/>
          <p:cNvSpPr>
            <a:spLocks noGrp="1"/>
          </p:cNvSpPr>
          <p:nvPr>
            <p:ph type="sldNum" sz="quarter" idx="12"/>
          </p:nvPr>
        </p:nvSpPr>
        <p:spPr/>
        <p:txBody>
          <a:bodyPr/>
          <a:lstStyle/>
          <a:p>
            <a:fld id="{6B2E224B-AC32-48C5-8CF9-F0C1876B232A}" type="slidenum">
              <a:rPr lang="fr-FR" sz="3200" smtClean="0"/>
              <a:t>15</a:t>
            </a:fld>
            <a:endParaRPr lang="fr-FR" sz="3200" dirty="0"/>
          </a:p>
        </p:txBody>
      </p:sp>
    </p:spTree>
    <p:extLst>
      <p:ext uri="{BB962C8B-B14F-4D97-AF65-F5344CB8AC3E}">
        <p14:creationId xmlns:p14="http://schemas.microsoft.com/office/powerpoint/2010/main" val="38572259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64592"/>
            <a:ext cx="8596668" cy="987552"/>
          </a:xfrm>
        </p:spPr>
        <p:txBody>
          <a:bodyPr>
            <a:normAutofit/>
          </a:bodyPr>
          <a:lstStyle/>
          <a:p>
            <a:pPr algn="ctr"/>
            <a:r>
              <a:rPr lang="fr-FR" sz="4800" b="1" dirty="0"/>
              <a:t>Modèle relationnel</a:t>
            </a:r>
          </a:p>
        </p:txBody>
      </p:sp>
      <p:sp>
        <p:nvSpPr>
          <p:cNvPr id="3" name="Content Placeholder 2"/>
          <p:cNvSpPr>
            <a:spLocks noGrp="1"/>
          </p:cNvSpPr>
          <p:nvPr>
            <p:ph idx="1"/>
          </p:nvPr>
        </p:nvSpPr>
        <p:spPr>
          <a:xfrm>
            <a:off x="677334" y="1335024"/>
            <a:ext cx="8596668" cy="5522976"/>
          </a:xfrm>
        </p:spPr>
        <p:txBody>
          <a:bodyPr>
            <a:normAutofit/>
          </a:bodyPr>
          <a:lstStyle/>
          <a:p>
            <a:r>
              <a:rPr lang="fr-FR" sz="2800" dirty="0"/>
              <a:t>Admin (</a:t>
            </a:r>
            <a:r>
              <a:rPr lang="fr-FR" sz="2800" u="sng" dirty="0" err="1"/>
              <a:t>IdAdmin</a:t>
            </a:r>
            <a:r>
              <a:rPr lang="fr-FR" sz="2800" dirty="0"/>
              <a:t>, </a:t>
            </a:r>
            <a:r>
              <a:rPr lang="fr-FR" sz="2800" dirty="0" err="1"/>
              <a:t>NomAdmin,MotDePasse</a:t>
            </a:r>
            <a:r>
              <a:rPr lang="fr-FR" sz="2800" dirty="0"/>
              <a:t>)</a:t>
            </a:r>
          </a:p>
          <a:p>
            <a:r>
              <a:rPr lang="fr-FR" sz="2800" dirty="0"/>
              <a:t>Catégorie (</a:t>
            </a:r>
            <a:r>
              <a:rPr lang="fr-FR" sz="2800" u="sng" dirty="0" err="1"/>
              <a:t>idCatégorie</a:t>
            </a:r>
            <a:r>
              <a:rPr lang="fr-FR" sz="2800" dirty="0"/>
              <a:t>, </a:t>
            </a:r>
            <a:r>
              <a:rPr lang="fr-FR" sz="2800" dirty="0" err="1"/>
              <a:t>nomCatégorie</a:t>
            </a:r>
            <a:r>
              <a:rPr lang="fr-FR" sz="2800" dirty="0"/>
              <a:t>, </a:t>
            </a:r>
            <a:r>
              <a:rPr lang="fr-FR" sz="2800" dirty="0" err="1"/>
              <a:t>nbrProduit</a:t>
            </a:r>
            <a:r>
              <a:rPr lang="fr-FR" sz="2800" dirty="0"/>
              <a:t>) </a:t>
            </a:r>
          </a:p>
          <a:p>
            <a:r>
              <a:rPr lang="fr-FR" sz="2800" dirty="0"/>
              <a:t>Client (</a:t>
            </a:r>
            <a:r>
              <a:rPr lang="fr-FR" sz="2800" u="sng" dirty="0" err="1"/>
              <a:t>Idclient</a:t>
            </a:r>
            <a:r>
              <a:rPr lang="fr-FR" sz="2800" dirty="0"/>
              <a:t>, Nom , Prénom , </a:t>
            </a:r>
            <a:r>
              <a:rPr lang="fr-FR" sz="2800" dirty="0" err="1"/>
              <a:t>Dnaiss,téléphone,email</a:t>
            </a:r>
            <a:r>
              <a:rPr lang="fr-FR" sz="2800" dirty="0"/>
              <a:t>, </a:t>
            </a:r>
            <a:r>
              <a:rPr lang="fr-FR" sz="2800" dirty="0" err="1"/>
              <a:t>MotDePasse</a:t>
            </a:r>
            <a:r>
              <a:rPr lang="fr-FR" sz="2800" dirty="0"/>
              <a:t>)</a:t>
            </a:r>
          </a:p>
          <a:p>
            <a:r>
              <a:rPr lang="fr-FR" sz="2800" dirty="0"/>
              <a:t>Commande (</a:t>
            </a:r>
            <a:r>
              <a:rPr lang="fr-FR" sz="2800" u="sng" dirty="0" err="1"/>
              <a:t>NumCommande</a:t>
            </a:r>
            <a:r>
              <a:rPr lang="fr-FR" sz="2800" dirty="0"/>
              <a:t>, </a:t>
            </a:r>
            <a:r>
              <a:rPr lang="fr-FR" sz="2800" dirty="0" err="1"/>
              <a:t>PrixTotal</a:t>
            </a:r>
            <a:r>
              <a:rPr lang="fr-FR" sz="2800" dirty="0"/>
              <a:t>, </a:t>
            </a:r>
            <a:r>
              <a:rPr lang="fr-FR" sz="2800" dirty="0" err="1"/>
              <a:t>IdProduit</a:t>
            </a:r>
            <a:r>
              <a:rPr lang="fr-FR" sz="2800" dirty="0"/>
              <a:t>*, </a:t>
            </a:r>
            <a:r>
              <a:rPr lang="fr-FR" sz="2800" dirty="0" err="1"/>
              <a:t>QuantitéCommandée</a:t>
            </a:r>
            <a:r>
              <a:rPr lang="fr-FR" sz="2800" dirty="0"/>
              <a:t>)</a:t>
            </a:r>
          </a:p>
          <a:p>
            <a:r>
              <a:rPr lang="fr-FR" sz="2800" dirty="0"/>
              <a:t>Produit (</a:t>
            </a:r>
            <a:r>
              <a:rPr lang="fr-FR" sz="2800" u="sng" dirty="0" err="1"/>
              <a:t>Idproduit</a:t>
            </a:r>
            <a:r>
              <a:rPr lang="fr-FR" sz="2800" dirty="0"/>
              <a:t>, </a:t>
            </a:r>
            <a:r>
              <a:rPr lang="fr-FR" sz="2800" dirty="0" err="1"/>
              <a:t>NomProduit</a:t>
            </a:r>
            <a:r>
              <a:rPr lang="fr-FR" sz="2800" dirty="0"/>
              <a:t>, Catégorie, Prix, Description, Image) </a:t>
            </a:r>
          </a:p>
          <a:p>
            <a:r>
              <a:rPr lang="fr-FR" sz="2800" dirty="0"/>
              <a:t>Réservation (</a:t>
            </a:r>
            <a:r>
              <a:rPr lang="fr-FR" sz="2800" u="sng" dirty="0" err="1"/>
              <a:t>IdRéservation</a:t>
            </a:r>
            <a:r>
              <a:rPr lang="fr-FR" sz="2800" dirty="0"/>
              <a:t>, Date, Heure, </a:t>
            </a:r>
            <a:r>
              <a:rPr lang="fr-FR" sz="2800" dirty="0" err="1"/>
              <a:t>NumTable</a:t>
            </a:r>
            <a:r>
              <a:rPr lang="fr-FR" sz="2800" dirty="0"/>
              <a:t>, </a:t>
            </a:r>
            <a:r>
              <a:rPr lang="fr-FR" sz="2800" dirty="0" err="1"/>
              <a:t>NombreClients</a:t>
            </a:r>
            <a:r>
              <a:rPr lang="fr-FR" sz="2800" dirty="0"/>
              <a:t>)</a:t>
            </a:r>
          </a:p>
          <a:p>
            <a:endParaRPr lang="fr-FR" dirty="0"/>
          </a:p>
        </p:txBody>
      </p:sp>
      <p:sp>
        <p:nvSpPr>
          <p:cNvPr id="4" name="Slide Number Placeholder 3"/>
          <p:cNvSpPr>
            <a:spLocks noGrp="1"/>
          </p:cNvSpPr>
          <p:nvPr>
            <p:ph type="sldNum" sz="quarter" idx="12"/>
          </p:nvPr>
        </p:nvSpPr>
        <p:spPr/>
        <p:txBody>
          <a:bodyPr/>
          <a:lstStyle/>
          <a:p>
            <a:fld id="{6B2E224B-AC32-48C5-8CF9-F0C1876B232A}" type="slidenum">
              <a:rPr lang="fr-FR" sz="3200" smtClean="0"/>
              <a:t>16</a:t>
            </a:fld>
            <a:endParaRPr lang="fr-FR" sz="3200" dirty="0"/>
          </a:p>
        </p:txBody>
      </p:sp>
    </p:spTree>
    <p:extLst>
      <p:ext uri="{BB962C8B-B14F-4D97-AF65-F5344CB8AC3E}">
        <p14:creationId xmlns:p14="http://schemas.microsoft.com/office/powerpoint/2010/main" val="322919922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0" y="246888"/>
            <a:ext cx="8759652" cy="1097280"/>
          </a:xfrm>
        </p:spPr>
        <p:txBody>
          <a:bodyPr>
            <a:normAutofit/>
          </a:bodyPr>
          <a:lstStyle/>
          <a:p>
            <a:pPr algn="ctr"/>
            <a:r>
              <a:rPr lang="fr-FR" sz="4800" b="1" dirty="0"/>
              <a:t>Partie 3 : Réalisation</a:t>
            </a:r>
          </a:p>
        </p:txBody>
      </p:sp>
      <p:sp>
        <p:nvSpPr>
          <p:cNvPr id="5" name="Content Placeholder 4"/>
          <p:cNvSpPr>
            <a:spLocks noGrp="1"/>
          </p:cNvSpPr>
          <p:nvPr>
            <p:ph idx="1"/>
          </p:nvPr>
        </p:nvSpPr>
        <p:spPr>
          <a:xfrm>
            <a:off x="677334" y="2660903"/>
            <a:ext cx="8596668" cy="3380459"/>
          </a:xfrm>
        </p:spPr>
        <p:txBody>
          <a:bodyPr>
            <a:normAutofit/>
          </a:bodyPr>
          <a:lstStyle/>
          <a:p>
            <a:r>
              <a:rPr lang="fr-FR" sz="2800" dirty="0"/>
              <a:t>Dans cette partie, nous allons aborder brièvement les outils utilisés lors de notre projet, puis la représentation de captures d’écran de certaines interfaces présentant les fonctionnalités de notre site, ces dernières étant issues de notre maquette.</a:t>
            </a:r>
          </a:p>
          <a:p>
            <a:endParaRPr lang="fr-FR" sz="2800" dirty="0"/>
          </a:p>
        </p:txBody>
      </p:sp>
      <p:sp>
        <p:nvSpPr>
          <p:cNvPr id="3" name="Slide Number Placeholder 2"/>
          <p:cNvSpPr>
            <a:spLocks noGrp="1"/>
          </p:cNvSpPr>
          <p:nvPr>
            <p:ph type="sldNum" sz="quarter" idx="12"/>
          </p:nvPr>
        </p:nvSpPr>
        <p:spPr/>
        <p:txBody>
          <a:bodyPr/>
          <a:lstStyle/>
          <a:p>
            <a:fld id="{6B2E224B-AC32-48C5-8CF9-F0C1876B232A}" type="slidenum">
              <a:rPr lang="fr-FR" sz="3200" smtClean="0"/>
              <a:t>17</a:t>
            </a:fld>
            <a:endParaRPr lang="fr-FR" sz="3200" dirty="0"/>
          </a:p>
        </p:txBody>
      </p:sp>
    </p:spTree>
    <p:extLst>
      <p:ext uri="{BB962C8B-B14F-4D97-AF65-F5344CB8AC3E}">
        <p14:creationId xmlns:p14="http://schemas.microsoft.com/office/powerpoint/2010/main" val="175814748"/>
      </p:ext>
    </p:extLst>
  </p:cSld>
  <p:clrMapOvr>
    <a:masterClrMapping/>
  </p:clrMapOvr>
  <p:transition spd="slow">
    <p:cove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56616"/>
            <a:ext cx="8596668" cy="905256"/>
          </a:xfrm>
        </p:spPr>
        <p:txBody>
          <a:bodyPr>
            <a:normAutofit/>
          </a:bodyPr>
          <a:lstStyle/>
          <a:p>
            <a:pPr algn="ctr"/>
            <a:r>
              <a:rPr lang="fr-FR" sz="4800" b="1" dirty="0"/>
              <a:t>Outils </a:t>
            </a:r>
          </a:p>
        </p:txBody>
      </p:sp>
      <p:sp>
        <p:nvSpPr>
          <p:cNvPr id="3" name="Content Placeholder 2"/>
          <p:cNvSpPr>
            <a:spLocks noGrp="1"/>
          </p:cNvSpPr>
          <p:nvPr>
            <p:ph idx="1"/>
          </p:nvPr>
        </p:nvSpPr>
        <p:spPr>
          <a:xfrm>
            <a:off x="677334" y="1444751"/>
            <a:ext cx="8596668" cy="4809745"/>
          </a:xfrm>
        </p:spPr>
        <p:txBody>
          <a:bodyPr>
            <a:noAutofit/>
          </a:bodyPr>
          <a:lstStyle/>
          <a:p>
            <a:r>
              <a:rPr lang="fr-FR" sz="2800" dirty="0"/>
              <a:t>Les outils de développement : </a:t>
            </a:r>
            <a:r>
              <a:rPr lang="fr-FR" sz="2800" dirty="0" err="1"/>
              <a:t>VisualStudio</a:t>
            </a:r>
            <a:r>
              <a:rPr lang="fr-FR" sz="2800" dirty="0"/>
              <a:t> </a:t>
            </a:r>
            <a:r>
              <a:rPr lang="fr-FR" sz="2800" dirty="0" smtClean="0"/>
              <a:t>code, </a:t>
            </a:r>
            <a:r>
              <a:rPr lang="fr-FR" sz="2800" dirty="0" err="1"/>
              <a:t>WampServer</a:t>
            </a:r>
            <a:r>
              <a:rPr lang="fr-FR" sz="2800" dirty="0"/>
              <a:t>, PHP </a:t>
            </a:r>
            <a:r>
              <a:rPr lang="fr-FR" sz="2800" dirty="0" err="1" smtClean="0"/>
              <a:t>MyAdmin</a:t>
            </a:r>
            <a:r>
              <a:rPr lang="fr-FR" sz="2800" dirty="0" smtClean="0"/>
              <a:t>, Apache.</a:t>
            </a:r>
            <a:endParaRPr lang="fr-FR" sz="2800" dirty="0"/>
          </a:p>
          <a:p>
            <a:endParaRPr lang="fr-FR" sz="2800" dirty="0"/>
          </a:p>
          <a:p>
            <a:r>
              <a:rPr lang="fr-FR" sz="2800" dirty="0"/>
              <a:t>Les langages et bibliothèques </a:t>
            </a:r>
            <a:r>
              <a:rPr lang="fr-FR" sz="2800" dirty="0" err="1"/>
              <a:t>framework</a:t>
            </a:r>
            <a:r>
              <a:rPr lang="fr-FR" sz="2800" dirty="0"/>
              <a:t> : HTML, CSS, JavaScript, PHP, MySQL.</a:t>
            </a:r>
          </a:p>
          <a:p>
            <a:endParaRPr lang="fr-FR" sz="2800" dirty="0"/>
          </a:p>
          <a:p>
            <a:r>
              <a:rPr lang="fr-FR" sz="2800" dirty="0"/>
              <a:t>Conception des diagrammes UML: </a:t>
            </a:r>
            <a:r>
              <a:rPr lang="fr-FR" sz="2800" dirty="0" err="1"/>
              <a:t>StarUML</a:t>
            </a:r>
            <a:r>
              <a:rPr lang="fr-FR" sz="2800" dirty="0"/>
              <a:t>.</a:t>
            </a:r>
          </a:p>
          <a:p>
            <a:endParaRPr lang="fr-FR" sz="2800" dirty="0"/>
          </a:p>
          <a:p>
            <a:r>
              <a:rPr lang="fr-FR" sz="2800" dirty="0"/>
              <a:t>Conception de la maquette : Adobe </a:t>
            </a:r>
            <a:r>
              <a:rPr lang="fr-FR" sz="2800" dirty="0" err="1"/>
              <a:t>Xd</a:t>
            </a:r>
            <a:r>
              <a:rPr lang="fr-FR" sz="2800" dirty="0"/>
              <a:t>.</a:t>
            </a:r>
          </a:p>
          <a:p>
            <a:pPr marL="0" indent="0">
              <a:buNone/>
            </a:pPr>
            <a:r>
              <a:rPr lang="fr-FR" sz="2800" dirty="0"/>
              <a:t>      </a:t>
            </a:r>
          </a:p>
        </p:txBody>
      </p:sp>
      <p:sp>
        <p:nvSpPr>
          <p:cNvPr id="4" name="Slide Number Placeholder 3"/>
          <p:cNvSpPr>
            <a:spLocks noGrp="1"/>
          </p:cNvSpPr>
          <p:nvPr>
            <p:ph type="sldNum" sz="quarter" idx="12"/>
          </p:nvPr>
        </p:nvSpPr>
        <p:spPr/>
        <p:txBody>
          <a:bodyPr/>
          <a:lstStyle/>
          <a:p>
            <a:fld id="{6B2E224B-AC32-48C5-8CF9-F0C1876B232A}" type="slidenum">
              <a:rPr lang="fr-FR" sz="3200" smtClean="0"/>
              <a:t>18</a:t>
            </a:fld>
            <a:endParaRPr lang="fr-FR" sz="3200" dirty="0"/>
          </a:p>
        </p:txBody>
      </p:sp>
    </p:spTree>
    <p:extLst>
      <p:ext uri="{BB962C8B-B14F-4D97-AF65-F5344CB8AC3E}">
        <p14:creationId xmlns:p14="http://schemas.microsoft.com/office/powerpoint/2010/main" val="307810391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55448"/>
            <a:ext cx="8596668" cy="722376"/>
          </a:xfrm>
        </p:spPr>
        <p:txBody>
          <a:bodyPr/>
          <a:lstStyle/>
          <a:p>
            <a:pPr algn="ctr"/>
            <a:r>
              <a:rPr lang="fr-FR" b="1" dirty="0"/>
              <a:t>La page d’accueil</a:t>
            </a:r>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48830" y="1005840"/>
            <a:ext cx="9053675" cy="5047488"/>
          </a:xfrm>
        </p:spPr>
      </p:pic>
      <p:sp>
        <p:nvSpPr>
          <p:cNvPr id="3" name="Slide Number Placeholder 2"/>
          <p:cNvSpPr>
            <a:spLocks noGrp="1"/>
          </p:cNvSpPr>
          <p:nvPr>
            <p:ph type="sldNum" sz="quarter" idx="12"/>
          </p:nvPr>
        </p:nvSpPr>
        <p:spPr/>
        <p:txBody>
          <a:bodyPr/>
          <a:lstStyle/>
          <a:p>
            <a:fld id="{6B2E224B-AC32-48C5-8CF9-F0C1876B232A}" type="slidenum">
              <a:rPr lang="fr-FR" sz="3200" smtClean="0"/>
              <a:t>19</a:t>
            </a:fld>
            <a:endParaRPr lang="fr-FR" sz="3200" dirty="0"/>
          </a:p>
        </p:txBody>
      </p:sp>
    </p:spTree>
    <p:extLst>
      <p:ext uri="{BB962C8B-B14F-4D97-AF65-F5344CB8AC3E}">
        <p14:creationId xmlns:p14="http://schemas.microsoft.com/office/powerpoint/2010/main" val="45555320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65176"/>
            <a:ext cx="8596668" cy="1060704"/>
          </a:xfrm>
        </p:spPr>
        <p:txBody>
          <a:bodyPr>
            <a:normAutofit fontScale="90000"/>
          </a:bodyPr>
          <a:lstStyle/>
          <a:p>
            <a:pPr algn="ctr"/>
            <a:r>
              <a:rPr lang="fr-FR" sz="5300" b="1" dirty="0"/>
              <a:t>Remerciement</a:t>
            </a:r>
            <a:r>
              <a:rPr lang="fr-FR" dirty="0"/>
              <a:t/>
            </a:r>
            <a:br>
              <a:rPr lang="fr-FR" dirty="0"/>
            </a:br>
            <a:endParaRPr lang="fr-FR" dirty="0"/>
          </a:p>
        </p:txBody>
      </p:sp>
      <p:sp>
        <p:nvSpPr>
          <p:cNvPr id="3" name="Content Placeholder 2"/>
          <p:cNvSpPr>
            <a:spLocks noGrp="1"/>
          </p:cNvSpPr>
          <p:nvPr>
            <p:ph idx="1"/>
          </p:nvPr>
        </p:nvSpPr>
        <p:spPr>
          <a:xfrm>
            <a:off x="677334" y="1504950"/>
            <a:ext cx="8596668" cy="4536413"/>
          </a:xfrm>
        </p:spPr>
        <p:txBody>
          <a:bodyPr>
            <a:noAutofit/>
          </a:bodyPr>
          <a:lstStyle/>
          <a:p>
            <a:r>
              <a:rPr lang="fr-FR" sz="3000" i="1" dirty="0"/>
              <a:t> </a:t>
            </a:r>
            <a:r>
              <a:rPr lang="fr-FR" sz="2800" i="1" dirty="0"/>
              <a:t>On tient à remercier nos encadreurs Madame </a:t>
            </a:r>
            <a:r>
              <a:rPr lang="fr-FR" sz="2800" i="1" dirty="0" err="1"/>
              <a:t>Bentayeb</a:t>
            </a:r>
            <a:r>
              <a:rPr lang="fr-FR" sz="2800" i="1" dirty="0"/>
              <a:t> et Monsieur </a:t>
            </a:r>
            <a:r>
              <a:rPr lang="fr-FR" sz="2800" i="1" dirty="0" err="1"/>
              <a:t>Soualah</a:t>
            </a:r>
            <a:r>
              <a:rPr lang="fr-FR" sz="2800" i="1" dirty="0"/>
              <a:t>, enseignants à l’université Mouloud Mammeri de Tizi-Ouzou, pour avoir accepté de diriger ce travail. Leur soutien, leur clairvoyance et leurs compétences nous ont été d’une aide inestimable.</a:t>
            </a:r>
            <a:endParaRPr lang="fr-FR" sz="2800" dirty="0"/>
          </a:p>
          <a:p>
            <a:endParaRPr lang="fr-FR" sz="2800" i="1" dirty="0"/>
          </a:p>
          <a:p>
            <a:r>
              <a:rPr lang="fr-FR" sz="2800" i="1" dirty="0"/>
              <a:t> On adresse nos remerciements aussi, à ceux qui nous ont aidé de loin ou de près dans la réalisation de ce travail.</a:t>
            </a:r>
            <a:endParaRPr lang="fr-FR" sz="2800" dirty="0"/>
          </a:p>
        </p:txBody>
      </p:sp>
      <p:sp>
        <p:nvSpPr>
          <p:cNvPr id="4" name="Slide Number Placeholder 3"/>
          <p:cNvSpPr>
            <a:spLocks noGrp="1"/>
          </p:cNvSpPr>
          <p:nvPr>
            <p:ph type="sldNum" sz="quarter" idx="12"/>
          </p:nvPr>
        </p:nvSpPr>
        <p:spPr/>
        <p:txBody>
          <a:bodyPr/>
          <a:lstStyle/>
          <a:p>
            <a:fld id="{6B2E224B-AC32-48C5-8CF9-F0C1876B232A}" type="slidenum">
              <a:rPr lang="fr-FR" sz="3200" smtClean="0"/>
              <a:t>2</a:t>
            </a:fld>
            <a:endParaRPr lang="fr-FR" sz="3200" dirty="0"/>
          </a:p>
        </p:txBody>
      </p:sp>
    </p:spTree>
    <p:extLst>
      <p:ext uri="{BB962C8B-B14F-4D97-AF65-F5344CB8AC3E}">
        <p14:creationId xmlns:p14="http://schemas.microsoft.com/office/powerpoint/2010/main" val="1483786537"/>
      </p:ext>
    </p:extLst>
  </p:cSld>
  <p:clrMapOvr>
    <a:masterClrMapping/>
  </p:clrMapOvr>
  <p:transition spd="slow">
    <p:cove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4009"/>
            <a:ext cx="8596668" cy="658368"/>
          </a:xfrm>
        </p:spPr>
        <p:txBody>
          <a:bodyPr/>
          <a:lstStyle/>
          <a:p>
            <a:pPr algn="ctr"/>
            <a:r>
              <a:rPr lang="fr-FR" b="1" dirty="0"/>
              <a:t>La carte</a:t>
            </a: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b="38788"/>
          <a:stretch/>
        </p:blipFill>
        <p:spPr>
          <a:xfrm>
            <a:off x="1644179" y="722377"/>
            <a:ext cx="6814021" cy="5978635"/>
          </a:xfrm>
        </p:spPr>
      </p:pic>
      <p:sp>
        <p:nvSpPr>
          <p:cNvPr id="3" name="Slide Number Placeholder 2"/>
          <p:cNvSpPr>
            <a:spLocks noGrp="1"/>
          </p:cNvSpPr>
          <p:nvPr>
            <p:ph type="sldNum" sz="quarter" idx="12"/>
          </p:nvPr>
        </p:nvSpPr>
        <p:spPr/>
        <p:txBody>
          <a:bodyPr/>
          <a:lstStyle/>
          <a:p>
            <a:fld id="{6B2E224B-AC32-48C5-8CF9-F0C1876B232A}" type="slidenum">
              <a:rPr lang="fr-FR" sz="3200" smtClean="0"/>
              <a:t>20</a:t>
            </a:fld>
            <a:endParaRPr lang="fr-FR" sz="3200" dirty="0"/>
          </a:p>
        </p:txBody>
      </p:sp>
    </p:spTree>
    <p:extLst>
      <p:ext uri="{BB962C8B-B14F-4D97-AF65-F5344CB8AC3E}">
        <p14:creationId xmlns:p14="http://schemas.microsoft.com/office/powerpoint/2010/main" val="215311012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575" y="173737"/>
            <a:ext cx="9029700" cy="740664"/>
          </a:xfrm>
        </p:spPr>
        <p:txBody>
          <a:bodyPr/>
          <a:lstStyle/>
          <a:p>
            <a:pPr algn="ctr"/>
            <a:r>
              <a:rPr lang="fr-FR" b="1" dirty="0"/>
              <a:t>La réservation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1205" y="953250"/>
            <a:ext cx="8762797" cy="5049262"/>
          </a:xfrm>
        </p:spPr>
      </p:pic>
      <p:sp>
        <p:nvSpPr>
          <p:cNvPr id="3" name="Slide Number Placeholder 2"/>
          <p:cNvSpPr>
            <a:spLocks noGrp="1"/>
          </p:cNvSpPr>
          <p:nvPr>
            <p:ph type="sldNum" sz="quarter" idx="12"/>
          </p:nvPr>
        </p:nvSpPr>
        <p:spPr/>
        <p:txBody>
          <a:bodyPr/>
          <a:lstStyle/>
          <a:p>
            <a:fld id="{6B2E224B-AC32-48C5-8CF9-F0C1876B232A}" type="slidenum">
              <a:rPr lang="fr-FR" sz="3200" smtClean="0"/>
              <a:t>21</a:t>
            </a:fld>
            <a:endParaRPr lang="fr-FR" sz="3200" dirty="0"/>
          </a:p>
        </p:txBody>
      </p:sp>
    </p:spTree>
    <p:extLst>
      <p:ext uri="{BB962C8B-B14F-4D97-AF65-F5344CB8AC3E}">
        <p14:creationId xmlns:p14="http://schemas.microsoft.com/office/powerpoint/2010/main" val="51303544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55449"/>
            <a:ext cx="8596668" cy="667512"/>
          </a:xfrm>
        </p:spPr>
        <p:txBody>
          <a:bodyPr/>
          <a:lstStyle/>
          <a:p>
            <a:pPr algn="ctr"/>
            <a:r>
              <a:rPr lang="fr-FR" b="1" dirty="0"/>
              <a:t>Onglet « ajouter produit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8391" y="1001649"/>
            <a:ext cx="9094553" cy="5115687"/>
          </a:xfrm>
        </p:spPr>
      </p:pic>
      <p:sp>
        <p:nvSpPr>
          <p:cNvPr id="3" name="Slide Number Placeholder 2"/>
          <p:cNvSpPr>
            <a:spLocks noGrp="1"/>
          </p:cNvSpPr>
          <p:nvPr>
            <p:ph type="sldNum" sz="quarter" idx="12"/>
          </p:nvPr>
        </p:nvSpPr>
        <p:spPr/>
        <p:txBody>
          <a:bodyPr/>
          <a:lstStyle/>
          <a:p>
            <a:fld id="{6B2E224B-AC32-48C5-8CF9-F0C1876B232A}" type="slidenum">
              <a:rPr lang="fr-FR" sz="3200" smtClean="0"/>
              <a:t>22</a:t>
            </a:fld>
            <a:endParaRPr lang="fr-FR" sz="3200" dirty="0"/>
          </a:p>
        </p:txBody>
      </p:sp>
    </p:spTree>
    <p:extLst>
      <p:ext uri="{BB962C8B-B14F-4D97-AF65-F5344CB8AC3E}">
        <p14:creationId xmlns:p14="http://schemas.microsoft.com/office/powerpoint/2010/main" val="65725466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38328"/>
            <a:ext cx="8596668" cy="676656"/>
          </a:xfrm>
        </p:spPr>
        <p:txBody>
          <a:bodyPr/>
          <a:lstStyle/>
          <a:p>
            <a:pPr algn="ctr"/>
            <a:r>
              <a:rPr lang="fr-FR" b="1" dirty="0"/>
              <a:t>Conclusion générale</a:t>
            </a:r>
          </a:p>
        </p:txBody>
      </p:sp>
      <p:sp>
        <p:nvSpPr>
          <p:cNvPr id="3" name="Content Placeholder 2"/>
          <p:cNvSpPr>
            <a:spLocks noGrp="1"/>
          </p:cNvSpPr>
          <p:nvPr>
            <p:ph idx="1"/>
          </p:nvPr>
        </p:nvSpPr>
        <p:spPr>
          <a:xfrm>
            <a:off x="677334" y="1280160"/>
            <a:ext cx="8596668" cy="5321808"/>
          </a:xfrm>
        </p:spPr>
        <p:txBody>
          <a:bodyPr>
            <a:normAutofit lnSpcReduction="10000"/>
          </a:bodyPr>
          <a:lstStyle/>
          <a:p>
            <a:r>
              <a:rPr lang="fr-FR" sz="2800" dirty="0"/>
              <a:t>L’objectif de notre projet de fin d’étude était de concevoir et implémenter le site web d’un restaurant qui offre la possibilité aux clients de : visualiser la carte du restaurant, commander le ou les plats qu’ils désirent, se faire livrer à l’endroit qu’ils désirent ou encore réserver une table pour une ou plusieurs personnes à l’heure et la date désirée.</a:t>
            </a:r>
          </a:p>
          <a:p>
            <a:endParaRPr lang="fr-FR" sz="2800" dirty="0"/>
          </a:p>
          <a:p>
            <a:r>
              <a:rPr lang="fr-FR" sz="2800" dirty="0"/>
              <a:t>Enfin, nous vous avons présenté dans la phase de réalisation les différentes fonctionnalités du site à travers différentes interfaces tirées de notre maquette.</a:t>
            </a:r>
          </a:p>
          <a:p>
            <a:endParaRPr lang="fr-FR" dirty="0"/>
          </a:p>
        </p:txBody>
      </p:sp>
      <p:sp>
        <p:nvSpPr>
          <p:cNvPr id="4" name="Slide Number Placeholder 3"/>
          <p:cNvSpPr>
            <a:spLocks noGrp="1"/>
          </p:cNvSpPr>
          <p:nvPr>
            <p:ph type="sldNum" sz="quarter" idx="12"/>
          </p:nvPr>
        </p:nvSpPr>
        <p:spPr/>
        <p:txBody>
          <a:bodyPr/>
          <a:lstStyle/>
          <a:p>
            <a:fld id="{6B2E224B-AC32-48C5-8CF9-F0C1876B232A}" type="slidenum">
              <a:rPr lang="fr-FR" sz="3200" smtClean="0"/>
              <a:t>23</a:t>
            </a:fld>
            <a:endParaRPr lang="fr-FR" sz="3200" dirty="0"/>
          </a:p>
        </p:txBody>
      </p:sp>
    </p:spTree>
    <p:extLst>
      <p:ext uri="{BB962C8B-B14F-4D97-AF65-F5344CB8AC3E}">
        <p14:creationId xmlns:p14="http://schemas.microsoft.com/office/powerpoint/2010/main" val="29315380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2046" y="2107475"/>
            <a:ext cx="7601956" cy="3108960"/>
          </a:xfrm>
        </p:spPr>
        <p:txBody>
          <a:bodyPr>
            <a:noAutofit/>
          </a:bodyPr>
          <a:lstStyle/>
          <a:p>
            <a:pPr algn="ctr"/>
            <a:r>
              <a:rPr lang="fr-FR" sz="8000" b="1" dirty="0"/>
              <a:t>Merci pour votre attention.</a:t>
            </a:r>
          </a:p>
        </p:txBody>
      </p:sp>
      <p:sp>
        <p:nvSpPr>
          <p:cNvPr id="3" name="Slide Number Placeholder 2"/>
          <p:cNvSpPr>
            <a:spLocks noGrp="1"/>
          </p:cNvSpPr>
          <p:nvPr>
            <p:ph type="sldNum" sz="quarter" idx="12"/>
          </p:nvPr>
        </p:nvSpPr>
        <p:spPr/>
        <p:txBody>
          <a:bodyPr/>
          <a:lstStyle/>
          <a:p>
            <a:fld id="{6B2E224B-AC32-48C5-8CF9-F0C1876B232A}" type="slidenum">
              <a:rPr lang="fr-FR" sz="3200" smtClean="0"/>
              <a:t>24</a:t>
            </a:fld>
            <a:endParaRPr lang="fr-FR" sz="3200" dirty="0"/>
          </a:p>
        </p:txBody>
      </p:sp>
    </p:spTree>
    <p:extLst>
      <p:ext uri="{BB962C8B-B14F-4D97-AF65-F5344CB8AC3E}">
        <p14:creationId xmlns:p14="http://schemas.microsoft.com/office/powerpoint/2010/main" val="1611542078"/>
      </p:ext>
    </p:extLst>
  </p:cSld>
  <p:clrMapOvr>
    <a:masterClrMapping/>
  </p:clrMapOvr>
  <p:transition spd="slow">
    <p:cove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48344"/>
            <a:ext cx="8596668" cy="949234"/>
          </a:xfrm>
        </p:spPr>
        <p:txBody>
          <a:bodyPr>
            <a:normAutofit/>
          </a:bodyPr>
          <a:lstStyle/>
          <a:p>
            <a:pPr algn="ctr"/>
            <a:r>
              <a:rPr lang="fr-FR" sz="4800" b="1" dirty="0"/>
              <a:t>Introduction</a:t>
            </a:r>
            <a:endParaRPr lang="fr-FR" sz="4800" dirty="0"/>
          </a:p>
        </p:txBody>
      </p:sp>
      <p:sp>
        <p:nvSpPr>
          <p:cNvPr id="3" name="Content Placeholder 2"/>
          <p:cNvSpPr>
            <a:spLocks noGrp="1"/>
          </p:cNvSpPr>
          <p:nvPr>
            <p:ph idx="1"/>
          </p:nvPr>
        </p:nvSpPr>
        <p:spPr>
          <a:xfrm>
            <a:off x="677334" y="1872343"/>
            <a:ext cx="8596668" cy="4169020"/>
          </a:xfrm>
        </p:spPr>
        <p:txBody>
          <a:bodyPr/>
          <a:lstStyle/>
          <a:p>
            <a:r>
              <a:rPr lang="fr-FR" sz="2800" dirty="0"/>
              <a:t>Le développement de la société et l’obligation qu’ont les gens à travailler pour vivre confortablement ont créé certaines contraintes, parmi elles le manque de temps pour cuisiner ou encore faire la queue à des restaurants pour se nourrir.</a:t>
            </a:r>
          </a:p>
          <a:p>
            <a:r>
              <a:rPr lang="fr-FR" sz="2800" dirty="0"/>
              <a:t>C’est pourquoi nous avons créé un site proposant certaines fonctionnalités visant à aider les gens à mieux aménager leur temps sur ce point.</a:t>
            </a:r>
          </a:p>
          <a:p>
            <a:endParaRPr lang="fr-FR" dirty="0"/>
          </a:p>
        </p:txBody>
      </p:sp>
      <p:sp>
        <p:nvSpPr>
          <p:cNvPr id="4" name="Slide Number Placeholder 3"/>
          <p:cNvSpPr>
            <a:spLocks noGrp="1"/>
          </p:cNvSpPr>
          <p:nvPr>
            <p:ph type="sldNum" sz="quarter" idx="12"/>
          </p:nvPr>
        </p:nvSpPr>
        <p:spPr/>
        <p:txBody>
          <a:bodyPr/>
          <a:lstStyle/>
          <a:p>
            <a:fld id="{6B2E224B-AC32-48C5-8CF9-F0C1876B232A}" type="slidenum">
              <a:rPr lang="fr-FR" sz="3200" smtClean="0"/>
              <a:t>3</a:t>
            </a:fld>
            <a:endParaRPr lang="fr-FR" sz="3200" dirty="0"/>
          </a:p>
        </p:txBody>
      </p:sp>
    </p:spTree>
    <p:extLst>
      <p:ext uri="{BB962C8B-B14F-4D97-AF65-F5344CB8AC3E}">
        <p14:creationId xmlns:p14="http://schemas.microsoft.com/office/powerpoint/2010/main" val="2947357075"/>
      </p:ext>
    </p:extLst>
  </p:cSld>
  <p:clrMapOvr>
    <a:masterClrMapping/>
  </p:clrMapOvr>
  <p:transition spd="slow">
    <p:cove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6780" y="278674"/>
            <a:ext cx="8511093" cy="5563762"/>
          </a:xfrm>
        </p:spPr>
      </p:pic>
      <p:sp>
        <p:nvSpPr>
          <p:cNvPr id="5" name="Slide Number Placeholder 4"/>
          <p:cNvSpPr>
            <a:spLocks noGrp="1"/>
          </p:cNvSpPr>
          <p:nvPr>
            <p:ph type="sldNum" sz="quarter" idx="12"/>
          </p:nvPr>
        </p:nvSpPr>
        <p:spPr/>
        <p:txBody>
          <a:bodyPr/>
          <a:lstStyle/>
          <a:p>
            <a:fld id="{6B2E224B-AC32-48C5-8CF9-F0C1876B232A}" type="slidenum">
              <a:rPr lang="fr-FR" sz="3200" smtClean="0"/>
              <a:t>4</a:t>
            </a:fld>
            <a:endParaRPr lang="fr-FR" sz="3200" dirty="0"/>
          </a:p>
        </p:txBody>
      </p:sp>
    </p:spTree>
    <p:extLst>
      <p:ext uri="{BB962C8B-B14F-4D97-AF65-F5344CB8AC3E}">
        <p14:creationId xmlns:p14="http://schemas.microsoft.com/office/powerpoint/2010/main" val="2503175628"/>
      </p:ext>
    </p:extLst>
  </p:cSld>
  <p:clrMapOvr>
    <a:masterClrMapping/>
  </p:clrMapOvr>
  <p:transition spd="slow">
    <p:cove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fr-FR" sz="4800" b="1" dirty="0"/>
              <a:t>Solutions</a:t>
            </a:r>
          </a:p>
        </p:txBody>
      </p:sp>
      <p:sp>
        <p:nvSpPr>
          <p:cNvPr id="3" name="Content Placeholder 2"/>
          <p:cNvSpPr>
            <a:spLocks noGrp="1"/>
          </p:cNvSpPr>
          <p:nvPr>
            <p:ph idx="1"/>
          </p:nvPr>
        </p:nvSpPr>
        <p:spPr>
          <a:xfrm>
            <a:off x="677334" y="2612571"/>
            <a:ext cx="8596668" cy="3428791"/>
          </a:xfrm>
        </p:spPr>
        <p:txBody>
          <a:bodyPr/>
          <a:lstStyle/>
          <a:p>
            <a:r>
              <a:rPr lang="fr-FR" sz="2800" dirty="0"/>
              <a:t>Notre site devra contenir les fonctionnalités  suivantes : la visualisation du menu, l’accès aux informations générales du restaurant, la commande de plats en ligne à partir du menu avec ou sans livraison ainsi que la réservation de tables à la date et l’heure souhaitée.</a:t>
            </a:r>
          </a:p>
          <a:p>
            <a:endParaRPr lang="fr-FR" dirty="0"/>
          </a:p>
        </p:txBody>
      </p:sp>
      <p:sp>
        <p:nvSpPr>
          <p:cNvPr id="4" name="Slide Number Placeholder 3"/>
          <p:cNvSpPr>
            <a:spLocks noGrp="1"/>
          </p:cNvSpPr>
          <p:nvPr>
            <p:ph type="sldNum" sz="quarter" idx="12"/>
          </p:nvPr>
        </p:nvSpPr>
        <p:spPr/>
        <p:txBody>
          <a:bodyPr/>
          <a:lstStyle/>
          <a:p>
            <a:fld id="{6B2E224B-AC32-48C5-8CF9-F0C1876B232A}" type="slidenum">
              <a:rPr lang="fr-FR" sz="3200" smtClean="0"/>
              <a:t>5</a:t>
            </a:fld>
            <a:endParaRPr lang="fr-FR" sz="3200" dirty="0"/>
          </a:p>
        </p:txBody>
      </p:sp>
    </p:spTree>
    <p:extLst>
      <p:ext uri="{BB962C8B-B14F-4D97-AF65-F5344CB8AC3E}">
        <p14:creationId xmlns:p14="http://schemas.microsoft.com/office/powerpoint/2010/main" val="282145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7334" y="148417"/>
            <a:ext cx="8596668" cy="990428"/>
          </a:xfrm>
        </p:spPr>
        <p:txBody>
          <a:bodyPr>
            <a:noAutofit/>
          </a:bodyPr>
          <a:lstStyle/>
          <a:p>
            <a:pPr algn="ctr"/>
            <a:r>
              <a:rPr lang="fr-FR" sz="4800" b="1" dirty="0"/>
              <a:t>Plan de travail</a:t>
            </a:r>
          </a:p>
        </p:txBody>
      </p:sp>
      <p:sp>
        <p:nvSpPr>
          <p:cNvPr id="13" name="Teardrop 12"/>
          <p:cNvSpPr/>
          <p:nvPr/>
        </p:nvSpPr>
        <p:spPr>
          <a:xfrm>
            <a:off x="534717" y="1649060"/>
            <a:ext cx="828675" cy="626269"/>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000" dirty="0"/>
              <a:t>1</a:t>
            </a:r>
          </a:p>
        </p:txBody>
      </p:sp>
      <p:sp>
        <p:nvSpPr>
          <p:cNvPr id="14" name="Chevron 13"/>
          <p:cNvSpPr/>
          <p:nvPr/>
        </p:nvSpPr>
        <p:spPr>
          <a:xfrm>
            <a:off x="1723056" y="1637660"/>
            <a:ext cx="7239000" cy="54220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3000" b="1" dirty="0">
                <a:solidFill>
                  <a:schemeClr val="bg1"/>
                </a:solidFill>
              </a:rPr>
              <a:t>Étude de l’existant </a:t>
            </a:r>
          </a:p>
        </p:txBody>
      </p:sp>
      <p:sp>
        <p:nvSpPr>
          <p:cNvPr id="15" name="Teardrop 14"/>
          <p:cNvSpPr/>
          <p:nvPr/>
        </p:nvSpPr>
        <p:spPr>
          <a:xfrm>
            <a:off x="1308719" y="2637334"/>
            <a:ext cx="828675" cy="626269"/>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000" dirty="0"/>
              <a:t>2</a:t>
            </a:r>
          </a:p>
        </p:txBody>
      </p:sp>
      <p:sp>
        <p:nvSpPr>
          <p:cNvPr id="16" name="Chevron 15"/>
          <p:cNvSpPr/>
          <p:nvPr/>
        </p:nvSpPr>
        <p:spPr>
          <a:xfrm>
            <a:off x="2525035" y="2664032"/>
            <a:ext cx="7239000" cy="54220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3000" b="1" dirty="0">
                <a:solidFill>
                  <a:schemeClr val="bg1"/>
                </a:solidFill>
              </a:rPr>
              <a:t>Analyse et Conception</a:t>
            </a:r>
          </a:p>
        </p:txBody>
      </p:sp>
      <p:sp>
        <p:nvSpPr>
          <p:cNvPr id="17" name="Teardrop 16"/>
          <p:cNvSpPr/>
          <p:nvPr/>
        </p:nvSpPr>
        <p:spPr>
          <a:xfrm>
            <a:off x="1308719" y="3721071"/>
            <a:ext cx="828675" cy="626269"/>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000" dirty="0"/>
              <a:t>3</a:t>
            </a:r>
          </a:p>
        </p:txBody>
      </p:sp>
      <p:sp>
        <p:nvSpPr>
          <p:cNvPr id="18" name="Chevron 17"/>
          <p:cNvSpPr/>
          <p:nvPr/>
        </p:nvSpPr>
        <p:spPr>
          <a:xfrm>
            <a:off x="2525035" y="3704947"/>
            <a:ext cx="7239000" cy="54220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3000" b="1" dirty="0">
                <a:solidFill>
                  <a:schemeClr val="bg1"/>
                </a:solidFill>
              </a:rPr>
              <a:t>Réalisation</a:t>
            </a:r>
          </a:p>
        </p:txBody>
      </p:sp>
      <p:sp>
        <p:nvSpPr>
          <p:cNvPr id="19" name="Teardrop 18"/>
          <p:cNvSpPr/>
          <p:nvPr/>
        </p:nvSpPr>
        <p:spPr>
          <a:xfrm>
            <a:off x="534717" y="4773106"/>
            <a:ext cx="828675" cy="626269"/>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000" dirty="0"/>
              <a:t>4</a:t>
            </a:r>
          </a:p>
        </p:txBody>
      </p:sp>
      <p:sp>
        <p:nvSpPr>
          <p:cNvPr id="20" name="Chevron 19"/>
          <p:cNvSpPr/>
          <p:nvPr/>
        </p:nvSpPr>
        <p:spPr>
          <a:xfrm>
            <a:off x="1723056" y="4773106"/>
            <a:ext cx="7239000" cy="542207"/>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3000" b="1" dirty="0">
                <a:solidFill>
                  <a:schemeClr val="bg1"/>
                </a:solidFill>
              </a:rPr>
              <a:t>Conclusion générale</a:t>
            </a:r>
          </a:p>
        </p:txBody>
      </p:sp>
      <p:sp>
        <p:nvSpPr>
          <p:cNvPr id="3" name="Slide Number Placeholder 2"/>
          <p:cNvSpPr>
            <a:spLocks noGrp="1"/>
          </p:cNvSpPr>
          <p:nvPr>
            <p:ph type="sldNum" sz="quarter" idx="12"/>
          </p:nvPr>
        </p:nvSpPr>
        <p:spPr/>
        <p:txBody>
          <a:bodyPr/>
          <a:lstStyle/>
          <a:p>
            <a:fld id="{6B2E224B-AC32-48C5-8CF9-F0C1876B232A}" type="slidenum">
              <a:rPr lang="fr-FR" sz="3200" smtClean="0"/>
              <a:t>6</a:t>
            </a:fld>
            <a:endParaRPr lang="fr-FR" sz="3200" dirty="0"/>
          </a:p>
        </p:txBody>
      </p:sp>
    </p:spTree>
    <p:extLst>
      <p:ext uri="{BB962C8B-B14F-4D97-AF65-F5344CB8AC3E}">
        <p14:creationId xmlns:p14="http://schemas.microsoft.com/office/powerpoint/2010/main" val="33309326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38329"/>
            <a:ext cx="8596668" cy="905256"/>
          </a:xfrm>
        </p:spPr>
        <p:txBody>
          <a:bodyPr>
            <a:normAutofit/>
          </a:bodyPr>
          <a:lstStyle/>
          <a:p>
            <a:pPr algn="ctr"/>
            <a:r>
              <a:rPr lang="fr-FR" sz="4800" b="1" dirty="0"/>
              <a:t>Partie 1 : étude de l’existant</a:t>
            </a:r>
          </a:p>
        </p:txBody>
      </p:sp>
      <p:sp>
        <p:nvSpPr>
          <p:cNvPr id="3" name="Content Placeholder 2"/>
          <p:cNvSpPr>
            <a:spLocks noGrp="1"/>
          </p:cNvSpPr>
          <p:nvPr>
            <p:ph idx="1"/>
          </p:nvPr>
        </p:nvSpPr>
        <p:spPr>
          <a:xfrm>
            <a:off x="791634" y="1152144"/>
            <a:ext cx="8596668" cy="5620132"/>
          </a:xfrm>
        </p:spPr>
        <p:txBody>
          <a:bodyPr>
            <a:noAutofit/>
          </a:bodyPr>
          <a:lstStyle/>
          <a:p>
            <a:r>
              <a:rPr lang="fr-FR" sz="2800" dirty="0"/>
              <a:t>Dans cette partie, nous présentons l'étude préalable qui a précédé la mise en place de notre système.</a:t>
            </a:r>
          </a:p>
          <a:p>
            <a:r>
              <a:rPr lang="fr-FR" sz="2800" dirty="0"/>
              <a:t>Dans le monde occidental, il existe de nombreux sites de restaurants particuliers ou encore des sites regroupant de nombreux restaurants qui proposent des systèmes répondant aux problèmes cités précédemment.</a:t>
            </a:r>
          </a:p>
          <a:p>
            <a:r>
              <a:rPr lang="fr-FR" sz="2800" dirty="0"/>
              <a:t> Actuellement, les services de Restaurations en ligne sont inexistants en Algérie, il existe de nombreux restaurants, mais aucun de ces restaurant n’a créé de plateforme pour permettre la commande ou la réservation.</a:t>
            </a:r>
          </a:p>
          <a:p>
            <a:endParaRPr lang="fr-FR" dirty="0"/>
          </a:p>
          <a:p>
            <a:endParaRPr lang="fr-FR" dirty="0"/>
          </a:p>
        </p:txBody>
      </p:sp>
      <p:sp>
        <p:nvSpPr>
          <p:cNvPr id="4" name="Slide Number Placeholder 3"/>
          <p:cNvSpPr>
            <a:spLocks noGrp="1"/>
          </p:cNvSpPr>
          <p:nvPr>
            <p:ph type="sldNum" sz="quarter" idx="12"/>
          </p:nvPr>
        </p:nvSpPr>
        <p:spPr/>
        <p:txBody>
          <a:bodyPr/>
          <a:lstStyle/>
          <a:p>
            <a:fld id="{6B2E224B-AC32-48C5-8CF9-F0C1876B232A}" type="slidenum">
              <a:rPr lang="fr-FR" sz="3200" smtClean="0"/>
              <a:t>7</a:t>
            </a:fld>
            <a:endParaRPr lang="fr-FR" sz="3200" dirty="0"/>
          </a:p>
        </p:txBody>
      </p:sp>
    </p:spTree>
    <p:extLst>
      <p:ext uri="{BB962C8B-B14F-4D97-AF65-F5344CB8AC3E}">
        <p14:creationId xmlns:p14="http://schemas.microsoft.com/office/powerpoint/2010/main" val="2237190588"/>
      </p:ext>
    </p:extLst>
  </p:cSld>
  <p:clrMapOvr>
    <a:masterClrMapping/>
  </p:clrMapOvr>
  <p:transition spd="slow">
    <p:cove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1247775"/>
            <a:ext cx="8596668" cy="4793588"/>
          </a:xfrm>
        </p:spPr>
        <p:txBody>
          <a:bodyPr>
            <a:normAutofit/>
          </a:bodyPr>
          <a:lstStyle/>
          <a:p>
            <a:r>
              <a:rPr lang="fr-FR" sz="2800" dirty="0"/>
              <a:t>Afin de pallier aux demandes incessantes des clients, nous proposons ces solutions ci-dessous qui sont disponibles sur notre plateforme : </a:t>
            </a:r>
          </a:p>
          <a:p>
            <a:r>
              <a:rPr lang="fr-FR" sz="2800" dirty="0"/>
              <a:t>Commander en quelques clics sur ordinateur et recevoir les commandes en temps et en lieu désiré.</a:t>
            </a:r>
          </a:p>
          <a:p>
            <a:r>
              <a:rPr lang="fr-FR" sz="2800" dirty="0"/>
              <a:t>Réserver une table pour une ou plusieurs personnes à l’heure et au jour souhaité selon leurs disponibilités.</a:t>
            </a:r>
          </a:p>
          <a:p>
            <a:r>
              <a:rPr lang="fr-FR" sz="2800" dirty="0"/>
              <a:t> Augmenter la visibilité du restaurant en attirant donc plus de clients potentiels ce qui va engendrer l’augmentation du chiffre d’affaires et des bénéfices.</a:t>
            </a:r>
          </a:p>
        </p:txBody>
      </p:sp>
      <p:sp>
        <p:nvSpPr>
          <p:cNvPr id="2" name="Slide Number Placeholder 1"/>
          <p:cNvSpPr>
            <a:spLocks noGrp="1"/>
          </p:cNvSpPr>
          <p:nvPr>
            <p:ph type="sldNum" sz="quarter" idx="12"/>
          </p:nvPr>
        </p:nvSpPr>
        <p:spPr/>
        <p:txBody>
          <a:bodyPr/>
          <a:lstStyle/>
          <a:p>
            <a:fld id="{6B2E224B-AC32-48C5-8CF9-F0C1876B232A}" type="slidenum">
              <a:rPr lang="fr-FR" sz="3200" smtClean="0"/>
              <a:t>8</a:t>
            </a:fld>
            <a:endParaRPr lang="fr-FR" sz="3200" dirty="0"/>
          </a:p>
        </p:txBody>
      </p:sp>
    </p:spTree>
    <p:extLst>
      <p:ext uri="{BB962C8B-B14F-4D97-AF65-F5344CB8AC3E}">
        <p14:creationId xmlns:p14="http://schemas.microsoft.com/office/powerpoint/2010/main" val="3005556868"/>
      </p:ext>
    </p:extLst>
  </p:cSld>
  <p:clrMapOvr>
    <a:masterClrMapping/>
  </p:clrMapOvr>
  <p:transition spd="slow">
    <p:cove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10897"/>
            <a:ext cx="8771466" cy="777240"/>
          </a:xfrm>
        </p:spPr>
        <p:txBody>
          <a:bodyPr>
            <a:normAutofit/>
          </a:bodyPr>
          <a:lstStyle/>
          <a:p>
            <a:pPr algn="ctr"/>
            <a:r>
              <a:rPr lang="fr-FR" sz="4400" b="1" dirty="0"/>
              <a:t>Partie 2: Analyse et Conception</a:t>
            </a:r>
          </a:p>
        </p:txBody>
      </p:sp>
      <p:sp>
        <p:nvSpPr>
          <p:cNvPr id="3" name="Content Placeholder 2"/>
          <p:cNvSpPr>
            <a:spLocks noGrp="1"/>
          </p:cNvSpPr>
          <p:nvPr>
            <p:ph idx="1"/>
          </p:nvPr>
        </p:nvSpPr>
        <p:spPr>
          <a:xfrm>
            <a:off x="677334" y="1444752"/>
            <a:ext cx="8596668" cy="4718303"/>
          </a:xfrm>
        </p:spPr>
        <p:txBody>
          <a:bodyPr>
            <a:normAutofit fontScale="92500" lnSpcReduction="10000"/>
          </a:bodyPr>
          <a:lstStyle/>
          <a:p>
            <a:r>
              <a:rPr lang="fr-FR" sz="3000" dirty="0"/>
              <a:t>L’analyse et la conception constituent deux phases primordiales dans le processus de création d’un site web. </a:t>
            </a:r>
          </a:p>
          <a:p>
            <a:endParaRPr lang="fr-FR" sz="3000" dirty="0"/>
          </a:p>
          <a:p>
            <a:r>
              <a:rPr lang="fr-FR" sz="3000" dirty="0"/>
              <a:t>Dans cette partie, nous allons détailler ces 2 phases en se basant sur le langage UML.</a:t>
            </a:r>
          </a:p>
          <a:p>
            <a:pPr marL="0" indent="0">
              <a:buNone/>
            </a:pPr>
            <a:endParaRPr lang="fr-FR" sz="3000" dirty="0"/>
          </a:p>
          <a:p>
            <a:r>
              <a:rPr lang="fr-FR" sz="3000" dirty="0"/>
              <a:t>Dans cette section, nous allons définir les besoins du client, les acteurs du système et leurs rôles et enfin, tout cela sera schématisé dans des diagrammes UML.</a:t>
            </a:r>
          </a:p>
          <a:p>
            <a:endParaRPr lang="fr-FR" sz="2400" dirty="0"/>
          </a:p>
        </p:txBody>
      </p:sp>
      <p:sp>
        <p:nvSpPr>
          <p:cNvPr id="4" name="Slide Number Placeholder 3"/>
          <p:cNvSpPr>
            <a:spLocks noGrp="1"/>
          </p:cNvSpPr>
          <p:nvPr>
            <p:ph type="sldNum" sz="quarter" idx="12"/>
          </p:nvPr>
        </p:nvSpPr>
        <p:spPr/>
        <p:txBody>
          <a:bodyPr/>
          <a:lstStyle/>
          <a:p>
            <a:fld id="{6B2E224B-AC32-48C5-8CF9-F0C1876B232A}" type="slidenum">
              <a:rPr lang="fr-FR" sz="3200" smtClean="0"/>
              <a:t>9</a:t>
            </a:fld>
            <a:endParaRPr lang="fr-FR" sz="3200" dirty="0"/>
          </a:p>
        </p:txBody>
      </p:sp>
    </p:spTree>
    <p:extLst>
      <p:ext uri="{BB962C8B-B14F-4D97-AF65-F5344CB8AC3E}">
        <p14:creationId xmlns:p14="http://schemas.microsoft.com/office/powerpoint/2010/main" val="2348966390"/>
      </p:ext>
    </p:extLst>
  </p:cSld>
  <p:clrMapOvr>
    <a:masterClrMapping/>
  </p:clrMapOvr>
  <p:transition spd="slow">
    <p:cover/>
  </p:transition>
  <p:timing>
    <p:tnLst>
      <p:par>
        <p:cTn id="1" dur="indefinite" restart="never" nodeType="tmRoot"/>
      </p:par>
    </p:tnLst>
  </p:timing>
</p:sld>
</file>

<file path=ppt/theme/theme1.xml><?xml version="1.0" encoding="utf-8"?>
<a:theme xmlns:a="http://schemas.openxmlformats.org/drawingml/2006/main" name="Facet">
  <a:themeElements>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617</TotalTime>
  <Words>681</Words>
  <Application>Microsoft Office PowerPoint</Application>
  <PresentationFormat>Widescreen</PresentationFormat>
  <Paragraphs>101</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Candara</vt:lpstr>
      <vt:lpstr>Wingdings 3</vt:lpstr>
      <vt:lpstr>Facet</vt:lpstr>
      <vt:lpstr>Conception et réalisation d’un site web pour un restaurant </vt:lpstr>
      <vt:lpstr>Remerciement </vt:lpstr>
      <vt:lpstr>Introduction</vt:lpstr>
      <vt:lpstr>PowerPoint Presentation</vt:lpstr>
      <vt:lpstr>Solutions</vt:lpstr>
      <vt:lpstr>Plan de travail</vt:lpstr>
      <vt:lpstr>Partie 1 : étude de l’existant</vt:lpstr>
      <vt:lpstr>PowerPoint Presentation</vt:lpstr>
      <vt:lpstr>Partie 2: Analyse et Conception</vt:lpstr>
      <vt:lpstr>Diagramme de contexte</vt:lpstr>
      <vt:lpstr>Diagramme de cas d’utilisation administrateur</vt:lpstr>
      <vt:lpstr>Diagramme de cas d’utilisation client</vt:lpstr>
      <vt:lpstr>Diagramme d’activité « ajouter produit »</vt:lpstr>
      <vt:lpstr>Diagramme de séquence  « ajouter produit »</vt:lpstr>
      <vt:lpstr>Diagramme de classes</vt:lpstr>
      <vt:lpstr>Modèle relationnel</vt:lpstr>
      <vt:lpstr>Partie 3 : Réalisation</vt:lpstr>
      <vt:lpstr>Outils </vt:lpstr>
      <vt:lpstr>La page d’accueil</vt:lpstr>
      <vt:lpstr>La carte</vt:lpstr>
      <vt:lpstr>La réservation</vt:lpstr>
      <vt:lpstr>Onglet « ajouter produit »</vt:lpstr>
      <vt:lpstr>Conclusion générale</vt:lpstr>
      <vt:lpstr>Merci pour votre attention.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Final</dc:title>
  <dc:creator>asus</dc:creator>
  <cp:lastModifiedBy>asus</cp:lastModifiedBy>
  <cp:revision>58</cp:revision>
  <dcterms:created xsi:type="dcterms:W3CDTF">2021-07-08T10:29:02Z</dcterms:created>
  <dcterms:modified xsi:type="dcterms:W3CDTF">2021-07-10T14:33:10Z</dcterms:modified>
</cp:coreProperties>
</file>